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548" autoAdjust="0"/>
    <p:restoredTop sz="94660"/>
  </p:normalViewPr>
  <p:slideViewPr>
    <p:cSldViewPr>
      <p:cViewPr>
        <p:scale>
          <a:sx n="69" d="100"/>
          <a:sy n="69" d="100"/>
        </p:scale>
        <p:origin x="-42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FEC0F-F8EC-4A30-9413-AFD9A8815563}" type="datetimeFigureOut">
              <a:rPr lang="it-IT" smtClean="0"/>
              <a:pPr/>
              <a:t>11/02/2010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E71F-6948-4A32-B5D0-91D2068EB0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Autofit/>
          </a:bodyPr>
          <a:lstStyle/>
          <a:p>
            <a:r>
              <a:rPr lang="it-IT" sz="8800" dirty="0" smtClean="0">
                <a:solidFill>
                  <a:srgbClr val="0066FF"/>
                </a:solidFill>
                <a:latin typeface="+mn-lt"/>
              </a:rPr>
              <a:t>L’ENERGIA</a:t>
            </a:r>
            <a:br>
              <a:rPr lang="it-IT" sz="8800" dirty="0" smtClean="0">
                <a:solidFill>
                  <a:srgbClr val="0066FF"/>
                </a:solidFill>
                <a:latin typeface="+mn-lt"/>
              </a:rPr>
            </a:br>
            <a:r>
              <a:rPr lang="it-IT" sz="8800" dirty="0" smtClean="0">
                <a:solidFill>
                  <a:srgbClr val="0066FF"/>
                </a:solidFill>
                <a:latin typeface="+mn-lt"/>
              </a:rPr>
              <a:t>IDROELETTRICA</a:t>
            </a:r>
            <a:endParaRPr lang="it-IT" sz="8800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500098" y="6858000"/>
            <a:ext cx="3214678" cy="214290"/>
          </a:xfrm>
        </p:spPr>
        <p:txBody>
          <a:bodyPr>
            <a:normAutofit fontScale="32500" lnSpcReduction="20000"/>
          </a:bodyPr>
          <a:lstStyle/>
          <a:p>
            <a:endParaRPr lang="it-IT" dirty="0"/>
          </a:p>
        </p:txBody>
      </p:sp>
      <p:pic>
        <p:nvPicPr>
          <p:cNvPr id="12290" name="Picture 2" descr="http://www.casapassiva.com/autoimg/604_Energia_idroelettrica_la_grande_dimentic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4572032" cy="3099838"/>
          </a:xfrm>
          <a:prstGeom prst="rect">
            <a:avLst/>
          </a:prstGeom>
          <a:noFill/>
        </p:spPr>
      </p:pic>
      <p:pic>
        <p:nvPicPr>
          <p:cNvPr id="12294" name="Picture 6" descr="http://www.seltrade.bz.it/uploads/pics/UnserWasser_DT_d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357454" cy="3313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                           </a:t>
            </a:r>
            <a:r>
              <a:rPr lang="it-IT" dirty="0" smtClean="0"/>
              <a:t>    </a:t>
            </a:r>
            <a:br>
              <a:rPr lang="it-IT" dirty="0" smtClean="0"/>
            </a:br>
            <a:r>
              <a:rPr lang="it-IT" dirty="0" smtClean="0"/>
              <a:t>                           </a:t>
            </a:r>
            <a:r>
              <a:rPr lang="it-IT" sz="2700" dirty="0" smtClean="0">
                <a:latin typeface="+mn-lt"/>
              </a:rPr>
              <a:t>L’energia </a:t>
            </a:r>
            <a:r>
              <a:rPr lang="it-IT" sz="2700" dirty="0" smtClean="0">
                <a:latin typeface="+mn-lt"/>
              </a:rPr>
              <a:t>idroelettrica è un tipo di </a:t>
            </a:r>
            <a:r>
              <a:rPr lang="it-IT" sz="2700" dirty="0" smtClean="0">
                <a:latin typeface="+mn-lt"/>
              </a:rPr>
              <a:t>energia</a:t>
            </a: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           </a:t>
            </a:r>
            <a:r>
              <a:rPr lang="it-IT" sz="2700" dirty="0" smtClean="0">
                <a:latin typeface="+mn-lt"/>
              </a:rPr>
              <a:t>a                               </a:t>
            </a:r>
            <a:r>
              <a:rPr lang="it-IT" sz="2700" dirty="0" smtClean="0">
                <a:latin typeface="+mn-lt"/>
              </a:rPr>
              <a:t>che sfrutta la trasformazione </a:t>
            </a:r>
            <a:r>
              <a:rPr lang="it-IT" sz="2700" dirty="0" smtClean="0">
                <a:latin typeface="+mn-lt"/>
              </a:rPr>
              <a:t>dell’energia</a:t>
            </a: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>
                <a:latin typeface="+mn-lt"/>
              </a:rPr>
              <a:t> </a:t>
            </a:r>
            <a:r>
              <a:rPr lang="it-IT" sz="2700" dirty="0" smtClean="0">
                <a:latin typeface="+mn-lt"/>
              </a:rPr>
              <a:t>                                                   potenziale in energia cinetica.  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                                            È una forma di energia pulita e </a:t>
            </a:r>
            <a:r>
              <a:rPr lang="it-IT" sz="2700" dirty="0" smtClean="0">
                <a:latin typeface="+mn-lt"/>
              </a:rPr>
              <a:t>rinnovabile.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 </a:t>
            </a:r>
            <a:r>
              <a:rPr lang="it-IT" sz="2700" dirty="0" smtClean="0">
                <a:latin typeface="+mn-lt"/>
              </a:rPr>
              <a:t>                                           La produzione di energia idroelettrica può 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 </a:t>
            </a:r>
            <a:r>
              <a:rPr lang="it-IT" sz="2700" dirty="0" smtClean="0">
                <a:latin typeface="+mn-lt"/>
              </a:rPr>
              <a:t>                                          avvenire anche attraverso lo sfruttamento del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 </a:t>
            </a:r>
            <a:r>
              <a:rPr lang="it-IT" sz="2700" dirty="0" smtClean="0">
                <a:latin typeface="+mn-lt"/>
              </a:rPr>
              <a:t>                                          moto ondoso, delle maree e delle correnti 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 </a:t>
            </a:r>
            <a:r>
              <a:rPr lang="it-IT" sz="2700" dirty="0" smtClean="0">
                <a:latin typeface="+mn-lt"/>
              </a:rPr>
              <a:t>                                           marine (energia mareomotrice)</a:t>
            </a:r>
            <a:r>
              <a:rPr lang="it-IT" sz="2700" dirty="0" smtClean="0">
                <a:latin typeface="+mn-lt"/>
              </a:rPr>
              <a:t> .                                                </a:t>
            </a:r>
            <a:r>
              <a:rPr lang="it-IT" dirty="0" smtClean="0">
                <a:latin typeface="+mn-lt"/>
              </a:rPr>
              <a:t/>
            </a:r>
            <a:br>
              <a:rPr lang="it-IT" dirty="0" smtClean="0">
                <a:latin typeface="+mn-lt"/>
              </a:rPr>
            </a:br>
            <a:r>
              <a:rPr lang="it-IT" dirty="0" smtClean="0">
                <a:latin typeface="+mn-lt"/>
              </a:rPr>
              <a:t/>
            </a:r>
            <a:br>
              <a:rPr lang="it-IT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Viene </a:t>
            </a:r>
            <a:r>
              <a:rPr lang="it-IT" sz="2400" dirty="0" smtClean="0">
                <a:latin typeface="+mn-lt"/>
              </a:rPr>
              <a:t>ricavata dal corso di fiumi e di laghi grazie alla creazione di dighe. Esistono due tipi di dighe.</a:t>
            </a:r>
            <a:br>
              <a:rPr lang="it-IT" sz="2400" dirty="0" smtClean="0">
                <a:latin typeface="+mn-lt"/>
              </a:rPr>
            </a:br>
            <a:r>
              <a:rPr lang="it-IT" dirty="0">
                <a:latin typeface="+mn-lt"/>
              </a:rPr>
              <a:t/>
            </a:r>
            <a:br>
              <a:rPr lang="it-IT" dirty="0">
                <a:latin typeface="+mn-lt"/>
              </a:rPr>
            </a:br>
            <a:r>
              <a:rPr lang="it-IT" dirty="0" smtClean="0">
                <a:latin typeface="+mn-lt"/>
              </a:rPr>
              <a:t>                          </a:t>
            </a:r>
            <a:br>
              <a:rPr lang="it-IT" dirty="0" smtClean="0">
                <a:latin typeface="+mn-lt"/>
              </a:rPr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396"/>
            <a:ext cx="8229600" cy="21431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it-IT" dirty="0"/>
          </a:p>
        </p:txBody>
      </p:sp>
      <p:pic>
        <p:nvPicPr>
          <p:cNvPr id="1026" name="Picture 2" descr="http://www.lenntech.com/images/hydropowerpl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028950" cy="2990850"/>
          </a:xfrm>
          <a:prstGeom prst="rect">
            <a:avLst/>
          </a:prstGeom>
          <a:noFill/>
        </p:spPr>
      </p:pic>
      <p:pic>
        <p:nvPicPr>
          <p:cNvPr id="1030" name="Picture 6" descr="http://www.maniagospilimbergo-edu.it/mediamaniago/file_servizio/Vallan/images/diga%20ad%20ar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14884"/>
            <a:ext cx="2857500" cy="1905000"/>
          </a:xfrm>
          <a:prstGeom prst="rect">
            <a:avLst/>
          </a:prstGeom>
          <a:noFill/>
        </p:spPr>
      </p:pic>
      <p:pic>
        <p:nvPicPr>
          <p:cNvPr id="1032" name="Picture 8" descr="http://www.comune.modena.it/a21/archivio-fino-dicembre2005/08%20Archivio%20Ceass%20Olmo/ProgettiRegionali/Progetti%20regionale/Progetti%202003-2004/Scuola@CEA.net/media/Ferraris_MO/foto%20agenda%2021%20usate%20cartelloni/dig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286256"/>
            <a:ext cx="3238491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6369072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700" dirty="0" smtClean="0">
                <a:latin typeface="+mn-lt"/>
              </a:rPr>
              <a:t>La costruzione di dighe e grandi bacini artificiali, con l’allagamento di vasti terreni, può provocare lo sconvolgimento dell’ecosistema della zona , con enormi danni ambientali; come è successo nella diga di Assuan (Egitto).</a:t>
            </a: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 descr="http://www.liutprand.it/articoliMondo/k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2786082" cy="3998028"/>
          </a:xfrm>
          <a:prstGeom prst="rect">
            <a:avLst/>
          </a:prstGeom>
          <a:noFill/>
        </p:spPr>
      </p:pic>
      <p:pic>
        <p:nvPicPr>
          <p:cNvPr id="1028" name="Picture 4" descr="http://www.egitto.it/diga_assu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00306"/>
            <a:ext cx="3429024" cy="2800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66FF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0066FF"/>
                </a:solidFill>
                <a:latin typeface="+mn-lt"/>
              </a:rPr>
            </a:br>
            <a:r>
              <a:rPr lang="it-IT" b="1" dirty="0" smtClean="0">
                <a:solidFill>
                  <a:srgbClr val="0066FF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0066FF"/>
                </a:solidFill>
                <a:latin typeface="+mn-lt"/>
              </a:rPr>
            </a:br>
            <a:r>
              <a:rPr lang="it-IT" b="1" dirty="0" smtClean="0">
                <a:solidFill>
                  <a:srgbClr val="0066FF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0066FF"/>
                </a:solidFill>
                <a:latin typeface="+mn-lt"/>
              </a:rPr>
            </a:br>
            <a:r>
              <a:rPr lang="it-IT" b="1" dirty="0" smtClean="0">
                <a:solidFill>
                  <a:srgbClr val="0066FF"/>
                </a:solidFill>
                <a:latin typeface="+mn-lt"/>
              </a:rPr>
              <a:t>IL BACINO IDROELETTRICO</a:t>
            </a:r>
            <a:br>
              <a:rPr lang="it-IT" b="1" dirty="0" smtClean="0">
                <a:solidFill>
                  <a:srgbClr val="0066FF"/>
                </a:solidFill>
                <a:latin typeface="+mn-lt"/>
              </a:rPr>
            </a:br>
            <a:r>
              <a:rPr lang="it-IT" sz="2400" dirty="0" smtClean="0">
                <a:latin typeface="+mn-lt"/>
              </a:rPr>
              <a:t>Il bacino idroelettrico serve a raccogliere le acque di un fiume in una conca artificiale, e farne alzare la quota, per poterne ottenere, in seguito, utilizzare il dislivello per la generazione  di energia elettrica.</a:t>
            </a:r>
            <a:r>
              <a:rPr lang="it-IT" b="1" dirty="0" smtClean="0">
                <a:solidFill>
                  <a:srgbClr val="0066FF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0066FF"/>
                </a:solidFill>
                <a:latin typeface="+mn-lt"/>
              </a:rPr>
            </a:br>
            <a:r>
              <a:rPr lang="it-IT" b="1" dirty="0" smtClean="0">
                <a:solidFill>
                  <a:srgbClr val="0066FF"/>
                </a:solidFill>
                <a:latin typeface="+mn-lt"/>
              </a:rPr>
              <a:t>                          </a:t>
            </a:r>
            <a:r>
              <a:rPr lang="it-IT" sz="2400" dirty="0" smtClean="0">
                <a:latin typeface="+mn-lt"/>
              </a:rPr>
              <a:t>Dal bacino alla centrale dove sono situati i </a:t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                                               generatori, è presente una condotta forzata,</a:t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                                                  per favorire la velocità di uscita sulle pale delle turbine.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17410" name="Picture 2" descr="http://musibrasil.net/immagini/hidreletrica_itaip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214710" cy="2271728"/>
          </a:xfrm>
          <a:prstGeom prst="rect">
            <a:avLst/>
          </a:prstGeom>
          <a:noFill/>
        </p:spPr>
      </p:pic>
      <p:pic>
        <p:nvPicPr>
          <p:cNvPr id="17412" name="Picture 4" descr="http://www.tecnoenergysrl.com/UpLoadImages/bacino_idroeletttri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643314"/>
            <a:ext cx="3714776" cy="2630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357188"/>
            <a:ext cx="9144000" cy="65008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         </a:t>
            </a:r>
            <a:r>
              <a:rPr lang="it-IT" sz="3600" b="1" dirty="0" smtClean="0">
                <a:solidFill>
                  <a:srgbClr val="0066FF"/>
                </a:solidFill>
              </a:rPr>
              <a:t>LA CENTRALE </a:t>
            </a:r>
            <a:r>
              <a:rPr lang="it-IT" sz="3600" b="1" dirty="0" smtClean="0">
                <a:solidFill>
                  <a:srgbClr val="0066FF"/>
                </a:solidFill>
              </a:rPr>
              <a:t>IDROELETTRICA</a:t>
            </a:r>
          </a:p>
          <a:p>
            <a:pPr algn="ctr">
              <a:buNone/>
            </a:pPr>
            <a:r>
              <a:rPr lang="it-IT" sz="2400" dirty="0" smtClean="0"/>
              <a:t>                                              </a:t>
            </a:r>
          </a:p>
          <a:p>
            <a:pPr algn="ctr"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                                 </a:t>
            </a:r>
            <a:r>
              <a:rPr lang="it-IT" sz="2400" dirty="0" smtClean="0"/>
              <a:t>       Per central</a:t>
            </a:r>
            <a:r>
              <a:rPr lang="it-IT" sz="2400" dirty="0" smtClean="0"/>
              <a:t>e idroelettrica si intende una serie</a:t>
            </a:r>
          </a:p>
          <a:p>
            <a:pPr algn="ctr">
              <a:buNone/>
            </a:pPr>
            <a:r>
              <a:rPr lang="it-IT" sz="2400" dirty="0" smtClean="0"/>
              <a:t>                                                 d</a:t>
            </a:r>
            <a:r>
              <a:rPr lang="it-IT" sz="2400" dirty="0" smtClean="0"/>
              <a:t>i opere di ingegneria idraulica, posizionate in una                                      </a:t>
            </a:r>
            <a:r>
              <a:rPr lang="it-IT" sz="2400" dirty="0" err="1" smtClean="0"/>
              <a:t>una</a:t>
            </a:r>
            <a:r>
              <a:rPr lang="it-IT" sz="2400" dirty="0" smtClean="0"/>
              <a:t> c                     certa successione, accoppiate ad una serie</a:t>
            </a:r>
          </a:p>
          <a:p>
            <a:pPr algn="ctr">
              <a:buNone/>
            </a:pPr>
            <a:r>
              <a:rPr lang="it-IT" sz="2400" dirty="0" smtClean="0"/>
              <a:t>D                                       di macchinari idonei, allo scopo di ottenere la</a:t>
            </a:r>
          </a:p>
          <a:p>
            <a:pPr algn="ctr">
              <a:buNone/>
            </a:pPr>
            <a:r>
              <a:rPr lang="it-IT" sz="2400" dirty="0" err="1" smtClean="0"/>
              <a:t>Prod</a:t>
            </a:r>
            <a:r>
              <a:rPr lang="it-IT" sz="2400" dirty="0" smtClean="0"/>
              <a:t>                                produzione di energia elettrica da messe in</a:t>
            </a:r>
          </a:p>
          <a:p>
            <a:pPr algn="ctr">
              <a:buNone/>
            </a:pPr>
            <a:r>
              <a:rPr lang="it-IT" sz="2400" dirty="0" smtClean="0"/>
              <a:t>                                         movimento. Questi impianti permettono di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immagazzinare energia nei momenti di disponibilità, per utilizzarla nei</a:t>
            </a:r>
          </a:p>
          <a:p>
            <a:pPr>
              <a:buNone/>
            </a:pPr>
            <a:r>
              <a:rPr lang="it-IT" sz="2400" dirty="0" smtClean="0"/>
              <a:t>momenti di bisogno. 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L’acqua viene convogliata in una o più turbine, che</a:t>
            </a:r>
          </a:p>
          <a:p>
            <a:pPr>
              <a:buNone/>
            </a:pPr>
            <a:r>
              <a:rPr lang="it-IT" sz="2400" dirty="0" smtClean="0"/>
              <a:t>r</a:t>
            </a:r>
            <a:r>
              <a:rPr lang="it-IT" sz="2400" dirty="0" smtClean="0"/>
              <a:t>uotano grazie alla spinta dell’acqua. Ogni turbina è</a:t>
            </a:r>
          </a:p>
          <a:p>
            <a:pPr>
              <a:buNone/>
            </a:pPr>
            <a:r>
              <a:rPr lang="it-IT" sz="2400" dirty="0" smtClean="0"/>
              <a:t>a</a:t>
            </a:r>
            <a:r>
              <a:rPr lang="it-IT" sz="2400" dirty="0" smtClean="0"/>
              <a:t>ccoppiata a un generatore che trasforma il</a:t>
            </a:r>
          </a:p>
          <a:p>
            <a:pPr>
              <a:buNone/>
            </a:pPr>
            <a:r>
              <a:rPr lang="it-IT" sz="2400" dirty="0" smtClean="0"/>
              <a:t>m</a:t>
            </a:r>
            <a:r>
              <a:rPr lang="it-IT" sz="2400" dirty="0" smtClean="0"/>
              <a:t>ovimento di rotazione in energia elettrica.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                          </a:t>
            </a:r>
            <a:endParaRPr lang="it-IT" dirty="0"/>
          </a:p>
        </p:txBody>
      </p:sp>
      <p:pic>
        <p:nvPicPr>
          <p:cNvPr id="15362" name="Picture 2" descr="http://endesa.selenebs.net/doc/centrali/Calabria/img/images/Centrale%20idroelettrica%20Satriano1(CZ)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3214710" cy="2411033"/>
          </a:xfrm>
          <a:prstGeom prst="rect">
            <a:avLst/>
          </a:prstGeom>
          <a:noFill/>
        </p:spPr>
      </p:pic>
      <p:pic>
        <p:nvPicPr>
          <p:cNvPr id="1026" name="Picture 2" descr="http://www.energiazero.it/images/generali/schema_dig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857604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108</Words>
  <Application>Microsoft Office PowerPoint</Application>
  <PresentationFormat>Presentazione su schermo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L’ENERGIA IDROELETTRICA</vt:lpstr>
      <vt:lpstr>                                                           L’energia idroelettrica è un tipo di energia            a                               che sfrutta la trasformazione dell’energia                                                     potenziale in energia cinetica.                                               È una forma di energia pulita e rinnovabile.                                             La produzione di energia idroelettrica può                                             avvenire anche attraverso lo sfruttamento del                                            moto ondoso, delle maree e delle correnti                                              marine (energia mareomotrice) .                                                  Viene ricavata dal corso di fiumi e di laghi grazie alla creazione di dighe. Esistono due tipi di dighe.                              </vt:lpstr>
      <vt:lpstr>   La costruzione di dighe e grandi bacini artificiali, con l’allagamento di vasti terreni, può provocare lo sconvolgimento dell’ecosistema della zona , con enormi danni ambientali; come è successo nella diga di Assuan (Egitto).                </vt:lpstr>
      <vt:lpstr>   IL BACINO IDROELETTRICO Il bacino idroelettrico serve a raccogliere le acque di un fiume in una conca artificiale, e farne alzare la quota, per poterne ottenere, in seguito, utilizzare il dislivello per la generazione  di energia elettrica.                           Dal bacino alla centrale dove sono situati i                                                 generatori, è presente una condotta forzata,                                                   per favorire la velocità di uscita sulle pale delle turbine.        </vt:lpstr>
      <vt:lpstr>                          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L’ENERGIA IDROELETTRICA</dc:title>
  <dc:creator>Bea</dc:creator>
  <cp:lastModifiedBy>Bea</cp:lastModifiedBy>
  <cp:revision>16</cp:revision>
  <dcterms:created xsi:type="dcterms:W3CDTF">2010-02-09T17:50:47Z</dcterms:created>
  <dcterms:modified xsi:type="dcterms:W3CDTF">2010-02-11T14:30:36Z</dcterms:modified>
</cp:coreProperties>
</file>