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EF79C-665B-4BE1-9D28-25E2AE8FBFBA}" type="datetimeFigureOut">
              <a:rPr lang="it-IT" smtClean="0"/>
              <a:pPr/>
              <a:t>11/05/2010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4C73B0-4323-449B-97FE-3BAF005189F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4C73B0-4323-449B-97FE-3BAF005189FD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13E5-65A5-4E2F-8F70-CB2C03382BBC}" type="datetimeFigureOut">
              <a:rPr lang="it-IT" smtClean="0"/>
              <a:pPr/>
              <a:t>11/05/2010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37E6A-18E5-42A3-83D9-275109D38A5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13E5-65A5-4E2F-8F70-CB2C03382BBC}" type="datetimeFigureOut">
              <a:rPr lang="it-IT" smtClean="0"/>
              <a:pPr/>
              <a:t>11/05/2010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37E6A-18E5-42A3-83D9-275109D38A5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13E5-65A5-4E2F-8F70-CB2C03382BBC}" type="datetimeFigureOut">
              <a:rPr lang="it-IT" smtClean="0"/>
              <a:pPr/>
              <a:t>11/05/2010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37E6A-18E5-42A3-83D9-275109D38A5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13E5-65A5-4E2F-8F70-CB2C03382BBC}" type="datetimeFigureOut">
              <a:rPr lang="it-IT" smtClean="0"/>
              <a:pPr/>
              <a:t>11/05/2010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37E6A-18E5-42A3-83D9-275109D38A5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13E5-65A5-4E2F-8F70-CB2C03382BBC}" type="datetimeFigureOut">
              <a:rPr lang="it-IT" smtClean="0"/>
              <a:pPr/>
              <a:t>11/05/2010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37E6A-18E5-42A3-83D9-275109D38A5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13E5-65A5-4E2F-8F70-CB2C03382BBC}" type="datetimeFigureOut">
              <a:rPr lang="it-IT" smtClean="0"/>
              <a:pPr/>
              <a:t>11/05/2010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37E6A-18E5-42A3-83D9-275109D38A5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13E5-65A5-4E2F-8F70-CB2C03382BBC}" type="datetimeFigureOut">
              <a:rPr lang="it-IT" smtClean="0"/>
              <a:pPr/>
              <a:t>11/05/2010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37E6A-18E5-42A3-83D9-275109D38A5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13E5-65A5-4E2F-8F70-CB2C03382BBC}" type="datetimeFigureOut">
              <a:rPr lang="it-IT" smtClean="0"/>
              <a:pPr/>
              <a:t>11/05/2010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37E6A-18E5-42A3-83D9-275109D38A5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13E5-65A5-4E2F-8F70-CB2C03382BBC}" type="datetimeFigureOut">
              <a:rPr lang="it-IT" smtClean="0"/>
              <a:pPr/>
              <a:t>11/05/2010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37E6A-18E5-42A3-83D9-275109D38A5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13E5-65A5-4E2F-8F70-CB2C03382BBC}" type="datetimeFigureOut">
              <a:rPr lang="it-IT" smtClean="0"/>
              <a:pPr/>
              <a:t>11/05/2010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37E6A-18E5-42A3-83D9-275109D38A5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13E5-65A5-4E2F-8F70-CB2C03382BBC}" type="datetimeFigureOut">
              <a:rPr lang="it-IT" smtClean="0"/>
              <a:pPr/>
              <a:t>11/05/2010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37E6A-18E5-42A3-83D9-275109D38A5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413E5-65A5-4E2F-8F70-CB2C03382BBC}" type="datetimeFigureOut">
              <a:rPr lang="it-IT" smtClean="0"/>
              <a:pPr/>
              <a:t>11/05/2010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37E6A-18E5-42A3-83D9-275109D38A5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571612"/>
            <a:ext cx="7958166" cy="2941649"/>
          </a:xfrm>
        </p:spPr>
        <p:txBody>
          <a:bodyPr>
            <a:normAutofit/>
          </a:bodyPr>
          <a:lstStyle/>
          <a:p>
            <a:r>
              <a:rPr lang="it-IT" sz="6600" b="1" dirty="0" smtClean="0"/>
              <a:t> </a:t>
            </a:r>
            <a:r>
              <a:rPr lang="it-IT" sz="7200" b="1" dirty="0" smtClean="0"/>
              <a:t>LA COMBUSTIONE</a:t>
            </a:r>
            <a:endParaRPr lang="it-IT" sz="72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4282" y="3857628"/>
            <a:ext cx="8229600" cy="2786082"/>
          </a:xfrm>
        </p:spPr>
        <p:txBody>
          <a:bodyPr>
            <a:normAutofit/>
          </a:bodyPr>
          <a:lstStyle/>
          <a:p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200" dirty="0"/>
              <a:t/>
            </a:r>
            <a:br>
              <a:rPr lang="it-IT" sz="3200" dirty="0"/>
            </a:br>
            <a:r>
              <a:rPr lang="it-IT" sz="3200" dirty="0" smtClean="0"/>
              <a:t>La combustione è una reazione esotermica</a:t>
            </a:r>
            <a:br>
              <a:rPr lang="it-IT" sz="3200" dirty="0" smtClean="0"/>
            </a:br>
            <a:r>
              <a:rPr lang="it-IT" sz="3200" dirty="0" smtClean="0"/>
              <a:t>(libera energia) </a:t>
            </a:r>
            <a:br>
              <a:rPr lang="it-IT" sz="3200" dirty="0" smtClean="0"/>
            </a:b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214290"/>
            <a:ext cx="8929718" cy="4525963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    </a:t>
            </a:r>
            <a:r>
              <a:rPr lang="it-IT" dirty="0" smtClean="0">
                <a:latin typeface="+mj-lt"/>
              </a:rPr>
              <a:t>Tutte le reazioni che hanno l’ossigeno tra i reagenti e liberano tra i prodotti il diossido di carbonio sono dette combustione.</a:t>
            </a:r>
          </a:p>
          <a:p>
            <a:pPr>
              <a:buNone/>
            </a:pPr>
            <a:r>
              <a:rPr lang="it-IT" dirty="0" smtClean="0"/>
              <a:t>                                          </a:t>
            </a:r>
          </a:p>
          <a:p>
            <a:pPr>
              <a:buNone/>
            </a:pPr>
            <a:r>
              <a:rPr lang="it-IT" dirty="0"/>
              <a:t> </a:t>
            </a:r>
            <a:r>
              <a:rPr lang="it-IT" dirty="0" smtClean="0"/>
              <a:t>                                          </a:t>
            </a:r>
            <a:r>
              <a:rPr lang="it-IT" sz="2400" dirty="0" smtClean="0"/>
              <a:t>(combustione di legna e ossigeno)</a:t>
            </a:r>
          </a:p>
          <a:p>
            <a:pPr>
              <a:buNone/>
            </a:pPr>
            <a:r>
              <a:rPr lang="it-IT" sz="2400" dirty="0"/>
              <a:t> </a:t>
            </a:r>
            <a:r>
              <a:rPr lang="it-IT" sz="2400" dirty="0" smtClean="0"/>
              <a:t>                                                                                                          </a:t>
            </a:r>
            <a:endParaRPr lang="it-IT" sz="2400" dirty="0"/>
          </a:p>
        </p:txBody>
      </p:sp>
      <p:pic>
        <p:nvPicPr>
          <p:cNvPr id="4" name="Immagine 3" descr="800px-Midsummer_bonfire_closeup[1]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000240"/>
            <a:ext cx="3682997" cy="2762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57290" y="6858000"/>
            <a:ext cx="8229600" cy="1143000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Le reazioni di combustione devono la loro importanza alla grande quantità di energia termica e luminosa che sviluppano, che può essere utilizzata per l’illuminazione e il riscaldamento domestici, nei motori diesel e a benzina e, in generale, nel settore dell’industria. </a:t>
            </a:r>
            <a:endParaRPr lang="it-IT" dirty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/>
          </a:p>
        </p:txBody>
      </p:sp>
      <p:pic>
        <p:nvPicPr>
          <p:cNvPr id="4" name="Immagine 3" descr="cookelma070800403[1]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705275">
            <a:off x="848991" y="3421980"/>
            <a:ext cx="2000264" cy="2973844"/>
          </a:xfrm>
          <a:prstGeom prst="rect">
            <a:avLst/>
          </a:prstGeom>
        </p:spPr>
      </p:pic>
      <p:pic>
        <p:nvPicPr>
          <p:cNvPr id="5" name="Immagine 4" descr="611123[1]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637760">
            <a:off x="6234821" y="3330369"/>
            <a:ext cx="2357454" cy="35317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572560" cy="1203324"/>
          </a:xfrm>
        </p:spPr>
        <p:txBody>
          <a:bodyPr>
            <a:normAutofit/>
          </a:bodyPr>
          <a:lstStyle/>
          <a:p>
            <a:r>
              <a:rPr lang="it-IT" sz="5400" dirty="0" smtClean="0"/>
              <a:t>IL TRIANGOLO DEL FUOCO</a:t>
            </a:r>
            <a:endParaRPr lang="it-IT" sz="5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643578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    Il "triangolo del fuoco" consiste nei tre elementi che sono necessari allo svolgersi della reazione di combustione. Questi tre elementi sono:</a:t>
            </a:r>
          </a:p>
          <a:p>
            <a:pPr>
              <a:buNone/>
            </a:pPr>
            <a:r>
              <a:rPr lang="it-IT" dirty="0"/>
              <a:t> </a:t>
            </a:r>
            <a:r>
              <a:rPr lang="it-IT" sz="2800" i="1" u="sng" dirty="0" smtClean="0"/>
              <a:t>combustibile</a:t>
            </a:r>
            <a:r>
              <a:rPr lang="it-IT" sz="2800" dirty="0" smtClean="0"/>
              <a:t> che può essere di vari tipi (legname, carbone)</a:t>
            </a:r>
          </a:p>
          <a:p>
            <a:pPr>
              <a:buNone/>
            </a:pPr>
            <a:r>
              <a:rPr lang="it-IT" sz="2800" dirty="0" smtClean="0"/>
              <a:t> </a:t>
            </a:r>
            <a:r>
              <a:rPr lang="it-IT" sz="2800" i="1" u="sng" dirty="0" smtClean="0"/>
              <a:t>comburente </a:t>
            </a:r>
            <a:r>
              <a:rPr lang="it-IT" sz="2800" dirty="0" smtClean="0"/>
              <a:t>che è l’ossigeno presente nell’aria</a:t>
            </a:r>
          </a:p>
          <a:p>
            <a:pPr>
              <a:buNone/>
            </a:pPr>
            <a:r>
              <a:rPr lang="it-IT" sz="2800" dirty="0"/>
              <a:t> </a:t>
            </a:r>
            <a:r>
              <a:rPr lang="it-IT" sz="2800" i="1" u="sng" dirty="0" smtClean="0"/>
              <a:t>innesco</a:t>
            </a:r>
            <a:r>
              <a:rPr lang="it-IT" sz="2800" dirty="0" smtClean="0"/>
              <a:t> è la condizione energetica necessaria perché la     combustione venga effettuata.</a:t>
            </a:r>
          </a:p>
          <a:p>
            <a:pPr>
              <a:buNone/>
            </a:pPr>
            <a:r>
              <a:rPr lang="it-IT" sz="2800" dirty="0" smtClean="0"/>
              <a:t>    La reazione tra il combustibile e il comburente non è spontanea ma avviene ad opera di un innesco, di solito rappresentato da una fonte di calore.</a:t>
            </a:r>
          </a:p>
          <a:p>
            <a:pPr>
              <a:buNone/>
            </a:pPr>
            <a:r>
              <a:rPr lang="it-IT" sz="2800" i="1" u="sng" dirty="0"/>
              <a:t> </a:t>
            </a:r>
            <a:endParaRPr lang="it-IT" sz="2800" i="1" u="sng" dirty="0" smtClean="0"/>
          </a:p>
          <a:p>
            <a:pPr>
              <a:buNone/>
            </a:pPr>
            <a:endParaRPr lang="it-IT" sz="2800" i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" name="Segnaposto contenuto 3" descr="Triangolo_del_fuoco_svg[1]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285728"/>
            <a:ext cx="6786587" cy="59013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28670"/>
          </a:xfrm>
        </p:spPr>
        <p:txBody>
          <a:bodyPr/>
          <a:lstStyle/>
          <a:p>
            <a:r>
              <a:rPr lang="it-IT" b="1" dirty="0" smtClean="0"/>
              <a:t>I COMBUSTIBILI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614364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t-IT" sz="3000" dirty="0" smtClean="0"/>
              <a:t>(</a:t>
            </a:r>
            <a:r>
              <a:rPr lang="it-IT" sz="2800" dirty="0" smtClean="0"/>
              <a:t>sono sostanze chimiche che vengono ossidate durante il processo         di combustione producendo energia termica</a:t>
            </a:r>
            <a:r>
              <a:rPr lang="it-IT" sz="3000" dirty="0" smtClean="0"/>
              <a:t>)</a:t>
            </a:r>
            <a:r>
              <a:rPr lang="it-IT" dirty="0" smtClean="0"/>
              <a:t> </a:t>
            </a:r>
            <a:r>
              <a:rPr lang="it-IT" dirty="0" smtClean="0"/>
              <a:t> </a:t>
            </a:r>
          </a:p>
          <a:p>
            <a:pPr>
              <a:buNone/>
            </a:pPr>
            <a:r>
              <a:rPr lang="it-IT" sz="3000" dirty="0" smtClean="0"/>
              <a:t>In relazione allo stato fisico in cui si presentano, i combustibili si classificano in solidi, liquidi e gassosi. </a:t>
            </a:r>
          </a:p>
          <a:p>
            <a:pPr>
              <a:buNone/>
            </a:pPr>
            <a:endParaRPr lang="it-IT" sz="3000" dirty="0" smtClean="0"/>
          </a:p>
          <a:p>
            <a:pPr>
              <a:buNone/>
            </a:pPr>
            <a:endParaRPr lang="it-IT" sz="3000" dirty="0" smtClean="0"/>
          </a:p>
          <a:p>
            <a:pPr>
              <a:buNone/>
            </a:pPr>
            <a:endParaRPr lang="it-IT" sz="3000" dirty="0" smtClean="0"/>
          </a:p>
          <a:p>
            <a:pPr>
              <a:buNone/>
            </a:pPr>
            <a:endParaRPr lang="it-IT" sz="3000" dirty="0" smtClean="0"/>
          </a:p>
          <a:p>
            <a:pPr>
              <a:buNone/>
            </a:pPr>
            <a:r>
              <a:rPr lang="it-IT" sz="2800" dirty="0" smtClean="0"/>
              <a:t>   </a:t>
            </a:r>
          </a:p>
          <a:p>
            <a:pPr>
              <a:buNone/>
            </a:pPr>
            <a:r>
              <a:rPr lang="it-IT" sz="2800" dirty="0" smtClean="0"/>
              <a:t> </a:t>
            </a:r>
            <a:r>
              <a:rPr lang="it-IT" sz="3000" dirty="0" smtClean="0"/>
              <a:t>I combustibili vengono distinti anche </a:t>
            </a:r>
            <a:r>
              <a:rPr lang="it-IT" sz="3000" dirty="0" smtClean="0"/>
              <a:t>fra "naturali" e "derivati", in relazione alle condizioni in cui vengono impiegati: naturali (</a:t>
            </a:r>
            <a:r>
              <a:rPr lang="it-IT" sz="3000" dirty="0" err="1" smtClean="0"/>
              <a:t>es</a:t>
            </a:r>
            <a:r>
              <a:rPr lang="it-IT" sz="3000" dirty="0" smtClean="0"/>
              <a:t>: gas,metano) </a:t>
            </a:r>
            <a:r>
              <a:rPr lang="it-IT" sz="3000" dirty="0" smtClean="0"/>
              <a:t>se si adoperano così come vengono trovati in </a:t>
            </a:r>
            <a:r>
              <a:rPr lang="it-IT" sz="3000" dirty="0" smtClean="0"/>
              <a:t>natura </a:t>
            </a:r>
            <a:r>
              <a:rPr lang="it-IT" sz="3000" dirty="0" smtClean="0"/>
              <a:t>oppure derivati (</a:t>
            </a:r>
            <a:r>
              <a:rPr lang="it-IT" sz="3000" dirty="0" err="1" smtClean="0"/>
              <a:t>es</a:t>
            </a:r>
            <a:r>
              <a:rPr lang="it-IT" sz="3000" dirty="0" smtClean="0"/>
              <a:t>: benzine, GPL) </a:t>
            </a:r>
            <a:r>
              <a:rPr lang="it-IT" sz="3000" dirty="0" smtClean="0"/>
              <a:t>se vengono forniti quali prodotti di trasformazione di combustibili naturali o di particolari lavorazioni industriali.</a:t>
            </a:r>
            <a:endParaRPr lang="it-IT" sz="3000" dirty="0"/>
          </a:p>
        </p:txBody>
      </p:sp>
      <p:pic>
        <p:nvPicPr>
          <p:cNvPr id="5" name="Immagine 4" descr="combustibili_%20vendita1[1]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357430"/>
            <a:ext cx="2000264" cy="1732187"/>
          </a:xfrm>
          <a:prstGeom prst="rect">
            <a:avLst/>
          </a:prstGeom>
        </p:spPr>
      </p:pic>
      <p:pic>
        <p:nvPicPr>
          <p:cNvPr id="7" name="Immagine 6" descr="header-energie[1]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926" y="2571744"/>
            <a:ext cx="3480431" cy="1395405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>
          <a:xfrm>
            <a:off x="285720" y="4272677"/>
            <a:ext cx="8858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it-IT" b="1" dirty="0" smtClean="0"/>
              <a:t>L’INQUINAMENTO DA COMBUSTIONE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800" b="1" i="1" dirty="0" smtClean="0"/>
              <a:t>Benzina e gasolio</a:t>
            </a:r>
          </a:p>
          <a:p>
            <a:pPr algn="just">
              <a:buNone/>
            </a:pPr>
            <a:r>
              <a:rPr lang="it-IT" sz="2800" dirty="0" smtClean="0"/>
              <a:t> </a:t>
            </a:r>
            <a:r>
              <a:rPr lang="it-IT" sz="2400" dirty="0" smtClean="0"/>
              <a:t>Sono i grandi responsabili dell’inquinamento dell’aria delle città perché</a:t>
            </a:r>
          </a:p>
          <a:p>
            <a:pPr algn="just">
              <a:buNone/>
            </a:pPr>
            <a:r>
              <a:rPr lang="it-IT" sz="2400" dirty="0" smtClean="0"/>
              <a:t>fanno funzionare milioni di mezzi di trasporto e non esistono dispositivi</a:t>
            </a:r>
          </a:p>
          <a:p>
            <a:pPr algn="just">
              <a:buNone/>
            </a:pPr>
            <a:r>
              <a:rPr lang="it-IT" sz="2400" dirty="0" smtClean="0"/>
              <a:t>efficaci contro queste emissioni.</a:t>
            </a:r>
            <a:r>
              <a:rPr lang="it-IT" sz="2400" dirty="0" smtClean="0"/>
              <a:t> Emettono:</a:t>
            </a:r>
          </a:p>
          <a:p>
            <a:pPr algn="just"/>
            <a:r>
              <a:rPr lang="it-IT" sz="2400" i="1" dirty="0" smtClean="0"/>
              <a:t>Monossido di carbonio</a:t>
            </a:r>
            <a:r>
              <a:rPr lang="it-IT" sz="2400" dirty="0" smtClean="0"/>
              <a:t> gas inodore molto tossico per l’uomo.</a:t>
            </a:r>
          </a:p>
          <a:p>
            <a:pPr algn="just"/>
            <a:r>
              <a:rPr lang="it-IT" sz="2400" i="1" dirty="0" smtClean="0"/>
              <a:t>Biossido di carbonio </a:t>
            </a:r>
            <a:r>
              <a:rPr lang="it-IT" sz="2400" dirty="0" smtClean="0"/>
              <a:t>non è tossico ma contribuisce a provocare l’effetto serra.</a:t>
            </a:r>
          </a:p>
          <a:p>
            <a:pPr algn="just"/>
            <a:r>
              <a:rPr lang="it-IT" sz="2400" i="1" dirty="0" smtClean="0"/>
              <a:t>Ossidi di zolfo </a:t>
            </a:r>
            <a:r>
              <a:rPr lang="it-IT" sz="2400" dirty="0" smtClean="0"/>
              <a:t>sono i responsabili della piogge acide.</a:t>
            </a:r>
          </a:p>
          <a:p>
            <a:pPr algn="just"/>
            <a:r>
              <a:rPr lang="it-IT" sz="2400" i="1" dirty="0" smtClean="0"/>
              <a:t>Particolato </a:t>
            </a:r>
            <a:r>
              <a:rPr lang="it-IT" sz="2400" dirty="0" smtClean="0"/>
              <a:t>(formato da materia solida o liquida) contiene metalli che diventano nocivi se assorbiti in quantità.</a:t>
            </a:r>
            <a:endParaRPr lang="it-IT" sz="2400" i="1" dirty="0" smtClean="0"/>
          </a:p>
        </p:txBody>
      </p:sp>
      <p:pic>
        <p:nvPicPr>
          <p:cNvPr id="4" name="Immagine 3" descr="inquinamento-atmosferico[1]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5314939"/>
            <a:ext cx="1928826" cy="1543061"/>
          </a:xfrm>
          <a:prstGeom prst="rect">
            <a:avLst/>
          </a:prstGeom>
        </p:spPr>
      </p:pic>
      <p:pic>
        <p:nvPicPr>
          <p:cNvPr id="21506" name="Picture 2" descr="http://vaiattila.files.wordpress.com/2009/07/inquinamento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765071">
            <a:off x="6929638" y="4991064"/>
            <a:ext cx="1443106" cy="21048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-2143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it-IT" sz="2800" b="1" i="1" dirty="0" smtClean="0"/>
              <a:t>GAS NATURALE </a:t>
            </a:r>
            <a:r>
              <a:rPr lang="it-IT" sz="2400" b="1" i="1" dirty="0" smtClean="0"/>
              <a:t>(Metano )</a:t>
            </a:r>
            <a:endParaRPr lang="it-IT" sz="2400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60007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/>
              <a:t>È il combustibile più “pulito”, ma emette comunque sostanze inquinanti:</a:t>
            </a:r>
          </a:p>
          <a:p>
            <a:r>
              <a:rPr lang="it-IT" sz="2400" i="1" dirty="0" smtClean="0"/>
              <a:t>Monossido di carbonio </a:t>
            </a:r>
            <a:r>
              <a:rPr lang="it-IT" sz="2400" dirty="0" smtClean="0"/>
              <a:t>è la metà rispetto a quello del gasolio e un sedicesimo rispetto alla benzina</a:t>
            </a:r>
          </a:p>
          <a:p>
            <a:r>
              <a:rPr lang="it-IT" sz="2400" i="1" dirty="0" smtClean="0"/>
              <a:t>Biossido di carbonio </a:t>
            </a:r>
            <a:endParaRPr lang="it-IT" sz="2400" i="1" dirty="0" smtClean="0"/>
          </a:p>
          <a:p>
            <a:r>
              <a:rPr lang="it-IT" sz="2400" i="1" dirty="0" smtClean="0"/>
              <a:t>Biossido di zolfo </a:t>
            </a:r>
            <a:r>
              <a:rPr lang="it-IT" sz="2400" dirty="0" smtClean="0"/>
              <a:t>molto inferiore rispetto a quello di benzina e gasolio</a:t>
            </a:r>
          </a:p>
          <a:p>
            <a:r>
              <a:rPr lang="it-IT" sz="2400" dirty="0" smtClean="0"/>
              <a:t>Inquina molto l’</a:t>
            </a:r>
            <a:r>
              <a:rPr lang="it-IT" sz="2400" i="1" dirty="0" smtClean="0"/>
              <a:t>ossidazione dell’azoto atmosferico. </a:t>
            </a:r>
            <a:r>
              <a:rPr lang="it-IT" sz="2400" dirty="0" smtClean="0"/>
              <a:t>Gli ossidi di azoto reagiscono nell’atmosfera producendo acido nitrico, che ricade durante le piogge acide.</a:t>
            </a:r>
          </a:p>
          <a:p>
            <a:pPr>
              <a:buNone/>
            </a:pPr>
            <a:endParaRPr lang="it-IT" sz="2400" b="1" i="1" dirty="0" smtClean="0"/>
          </a:p>
          <a:p>
            <a:pPr>
              <a:buNone/>
            </a:pPr>
            <a:r>
              <a:rPr lang="it-IT" sz="2400" b="1" i="1" dirty="0" smtClean="0"/>
              <a:t>CARBONE</a:t>
            </a:r>
          </a:p>
          <a:p>
            <a:pPr>
              <a:buNone/>
            </a:pPr>
            <a:r>
              <a:rPr lang="it-IT" sz="2400" dirty="0" smtClean="0"/>
              <a:t>È il combustibile più inquinante a causa della massiccia emissione di</a:t>
            </a:r>
          </a:p>
          <a:p>
            <a:pPr>
              <a:buNone/>
            </a:pPr>
            <a:r>
              <a:rPr lang="it-IT" sz="2400" dirty="0" smtClean="0"/>
              <a:t>anidride carbonica durante la sua </a:t>
            </a:r>
            <a:r>
              <a:rPr lang="it-IT" sz="2400" dirty="0" smtClean="0"/>
              <a:t>combustione.</a:t>
            </a:r>
            <a:endParaRPr lang="it-IT" sz="2400" dirty="0" smtClean="0"/>
          </a:p>
          <a:p>
            <a:pPr>
              <a:buNone/>
            </a:pPr>
            <a:endParaRPr lang="it-IT" sz="2400" b="1" i="1" dirty="0" smtClean="0"/>
          </a:p>
          <a:p>
            <a:pPr>
              <a:buNone/>
            </a:pPr>
            <a:endParaRPr lang="it-IT" sz="2400" dirty="0" smtClean="0"/>
          </a:p>
        </p:txBody>
      </p:sp>
      <p:pic>
        <p:nvPicPr>
          <p:cNvPr id="4" name="Immagine 3" descr="20080204_carbone[1]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9422" y="5188208"/>
            <a:ext cx="2214578" cy="1669792"/>
          </a:xfrm>
          <a:prstGeom prst="rect">
            <a:avLst/>
          </a:prstGeom>
        </p:spPr>
      </p:pic>
      <p:pic>
        <p:nvPicPr>
          <p:cNvPr id="23554" name="Picture 2" descr="http://www.volontari.org/lettere/immagini/carbon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693037"/>
            <a:ext cx="1428728" cy="1164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413</Words>
  <Application>Microsoft Office PowerPoint</Application>
  <PresentationFormat>Presentazione su schermo (4:3)</PresentationFormat>
  <Paragraphs>45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 LA COMBUSTIONE</vt:lpstr>
      <vt:lpstr>  La combustione è una reazione esotermica (libera energia)  </vt:lpstr>
      <vt:lpstr>Diapositiva 3</vt:lpstr>
      <vt:lpstr>IL TRIANGOLO DEL FUOCO</vt:lpstr>
      <vt:lpstr>Diapositiva 5</vt:lpstr>
      <vt:lpstr>I COMBUSTIBILI</vt:lpstr>
      <vt:lpstr>L’INQUINAMENTO DA COMBUSTIONE</vt:lpstr>
      <vt:lpstr>GAS NATURALE (Metano 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L‘INQUINAMENTO DA COMUSTIONE</dc:title>
  <dc:creator>Bea</dc:creator>
  <cp:lastModifiedBy>Bea</cp:lastModifiedBy>
  <cp:revision>22</cp:revision>
  <dcterms:created xsi:type="dcterms:W3CDTF">2010-05-06T16:19:17Z</dcterms:created>
  <dcterms:modified xsi:type="dcterms:W3CDTF">2010-05-11T15:13:16Z</dcterms:modified>
</cp:coreProperties>
</file>